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33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EB4"/>
    <a:srgbClr val="DABC86"/>
    <a:srgbClr val="9E785A"/>
    <a:srgbClr val="413833"/>
    <a:srgbClr val="37190B"/>
    <a:srgbClr val="6194C6"/>
    <a:srgbClr val="5B2912"/>
    <a:srgbClr val="DDB577"/>
    <a:srgbClr val="CD2B0F"/>
    <a:srgbClr val="EAD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>
      <p:cViewPr varScale="1">
        <p:scale>
          <a:sx n="104" d="100"/>
          <a:sy n="104" d="100"/>
        </p:scale>
        <p:origin x="11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80E41-41E7-4E7A-9529-E93F2F10731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35163-4779-4FA1-8090-352A318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B1847-E297-46F2-BFA9-69F0C5DB7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36BC9-6DD7-4F40-A657-407CD60263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0C59B-9A95-4D5E-BB2D-4B65FDCB495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9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71310B-7F5B-4B08-9AC2-8943C04473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8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13AFD9-B76F-41A0-826D-85A9159633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70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F94AB3-0C35-4AB2-BD92-29E2775C52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8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B897F-5517-4AA7-9E09-7281431C27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3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17A48-B8F5-4B5E-98B0-65EF334B5D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6953F-002B-4CD3-BC2F-A868C0F981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FD4AD-5CC1-4009-8E2A-6E92F8BCC1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E6122-F688-4E55-9373-A8E20AFC22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2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7D4E6-757A-4587-8A71-2523D886D5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3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25258-6E90-4D25-BAE5-B4403EF899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0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42FBA-FB83-4C2F-AEC7-F4EF97A433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6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551F00-C2E9-432E-A274-4E4E699F4E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44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6376" y="4240821"/>
            <a:ext cx="9111762" cy="2617179"/>
          </a:xfrm>
          <a:prstGeom prst="rect">
            <a:avLst/>
          </a:prstGeom>
          <a:solidFill>
            <a:srgbClr val="5B291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</a:pPr>
            <a:r>
              <a:rPr lang="en-US" alt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When the convention began, the delegates decided to keep their talks secret.  They wanted to speak their minds freely.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Guards stood at the door to ensure secrecy, and the windows were left closed to keep passersby from overhearing the debate.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With the summer heat upon them, the closed windows made the room very hot and stuffy!</a:t>
            </a:r>
            <a:endParaRPr lang="en-US" altLang="en-US" sz="2400" dirty="0">
              <a:solidFill>
                <a:schemeClr val="accent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2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6200" y="3124200"/>
            <a:ext cx="5196254" cy="3581400"/>
          </a:xfrm>
          <a:prstGeom prst="rect">
            <a:avLst/>
          </a:prstGeom>
          <a:solidFill>
            <a:srgbClr val="EADC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400" smtClean="0">
                <a:latin typeface="Baskerville Old Face" panose="02020602080505020303" pitchFamily="18" charset="0"/>
              </a:rPr>
              <a:t>Soon after the meeting began, the delegates decided to do more than </a:t>
            </a:r>
            <a:r>
              <a:rPr lang="en-US" altLang="en-US" sz="2400" b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revise the Articles of Confederation.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latin typeface="Baskerville Old Face" panose="02020602080505020303" pitchFamily="18" charset="0"/>
              </a:rPr>
              <a:t>They chose instead to write an entirely new constitution for the nation.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latin typeface="Baskerville Old Face" panose="02020602080505020303" pitchFamily="18" charset="0"/>
              </a:rPr>
              <a:t>They disagreed (of course!) about what form the national government should take</a:t>
            </a:r>
            <a:r>
              <a:rPr lang="en-US" altLang="en-US" sz="2400" smtClean="0"/>
              <a:t>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897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9881" y="30665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3600" b="1" dirty="0">
                <a:solidFill>
                  <a:srgbClr val="000000"/>
                </a:solidFill>
                <a:latin typeface="Georgia" panose="02040502050405020303" pitchFamily="18" charset="0"/>
              </a:rPr>
              <a:t>Federal Government</a:t>
            </a:r>
            <a:endParaRPr lang="en-US" altLang="en-US" sz="36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152" y="4724774"/>
            <a:ext cx="277392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Legislative Branch</a:t>
            </a:r>
          </a:p>
          <a:p>
            <a:pPr lvl="0"/>
            <a:r>
              <a:rPr lang="en-US" altLang="en-US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“Congress”</a:t>
            </a: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</a:t>
            </a:r>
            <a:r>
              <a:rPr lang="en-US" altLang="en-US" sz="1200" dirty="0">
                <a:solidFill>
                  <a:srgbClr val="000000"/>
                </a:solidFill>
              </a:rPr>
              <a:t>Creates and</a:t>
            </a:r>
            <a:r>
              <a:rPr lang="en-US" altLang="en-US" sz="1400" dirty="0">
                <a:solidFill>
                  <a:srgbClr val="000000"/>
                </a:solidFill>
              </a:rPr>
              <a:t> </a:t>
            </a:r>
            <a:r>
              <a:rPr lang="en-US" altLang="en-US" sz="1200" dirty="0">
                <a:solidFill>
                  <a:srgbClr val="000000"/>
                </a:solidFill>
              </a:rPr>
              <a:t>passes the laws</a:t>
            </a:r>
            <a:r>
              <a:rPr lang="en-US" altLang="en-US" sz="1400" dirty="0">
                <a:solidFill>
                  <a:srgbClr val="000000"/>
                </a:solidFill>
              </a:rPr>
              <a:t> -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8755" y="4835316"/>
            <a:ext cx="24423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Executive Branch</a:t>
            </a:r>
          </a:p>
          <a:p>
            <a:pPr lvl="0"/>
            <a:r>
              <a:rPr lang="en-US" altLang="en-US" sz="1200" dirty="0">
                <a:solidFill>
                  <a:srgbClr val="000000"/>
                </a:solidFill>
              </a:rPr>
              <a:t>- Carries out the laws -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8691" y="4834859"/>
            <a:ext cx="2591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Judicial Branch</a:t>
            </a:r>
            <a:endParaRPr lang="en-US" altLang="en-US" sz="8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0"/>
            <a:r>
              <a:rPr lang="en-US" altLang="en-US" sz="1200" dirty="0">
                <a:solidFill>
                  <a:srgbClr val="000000"/>
                </a:solidFill>
              </a:rPr>
              <a:t>- Decides if laws are fair -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6" name="Rectangle 3" descr="Woven mat"/>
          <p:cNvSpPr txBox="1">
            <a:spLocks noChangeArrowheads="1"/>
          </p:cNvSpPr>
          <p:nvPr/>
        </p:nvSpPr>
        <p:spPr bwMode="auto">
          <a:xfrm>
            <a:off x="0" y="1047673"/>
            <a:ext cx="9144000" cy="171695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Edmund Randolph and </a:t>
            </a:r>
            <a:r>
              <a:rPr lang="en-US" altLang="en-US" sz="2400" b="1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James Madison </a:t>
            </a:r>
            <a:r>
              <a:rPr lang="en-US" alt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both from Virginia, proposed a plan for the new government.</a:t>
            </a:r>
          </a:p>
          <a:p>
            <a:pPr>
              <a:spcBef>
                <a:spcPts val="1200"/>
              </a:spcBef>
            </a:pPr>
            <a:r>
              <a:rPr lang="en-US" altLang="en-US" sz="2400" b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The Virginia Plan </a:t>
            </a:r>
            <a:r>
              <a:rPr lang="en-US" alt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called for a strong national government with three branches.</a:t>
            </a:r>
            <a:endParaRPr lang="en-US" altLang="en-US" sz="2400" dirty="0">
              <a:solidFill>
                <a:schemeClr val="accent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8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 bwMode="auto">
          <a:xfrm>
            <a:off x="5712239" y="4984973"/>
            <a:ext cx="3068049" cy="1782717"/>
          </a:xfrm>
          <a:prstGeom prst="leftArrow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6180" y="5399277"/>
            <a:ext cx="2294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amount of representatives from each state was based on </a:t>
            </a:r>
            <a:r>
              <a:rPr lang="en-US" sz="1400" b="1" dirty="0" smtClean="0"/>
              <a:t>POPULATION</a:t>
            </a:r>
            <a:r>
              <a:rPr lang="en-US" sz="1400" dirty="0" smtClean="0"/>
              <a:t>!!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631256" y="23860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3600" b="1" dirty="0">
                <a:solidFill>
                  <a:srgbClr val="000000"/>
                </a:solidFill>
                <a:latin typeface="Georgia" panose="02040502050405020303" pitchFamily="18" charset="0"/>
              </a:rPr>
              <a:t>Federal Government</a:t>
            </a:r>
            <a:endParaRPr lang="en-US" altLang="en-US" sz="36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878" y="4207026"/>
            <a:ext cx="25523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Legislative Branch</a:t>
            </a:r>
          </a:p>
          <a:p>
            <a:pPr lvl="0"/>
            <a:r>
              <a:rPr lang="en-US" altLang="en-US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“Congress”</a:t>
            </a: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</a:t>
            </a:r>
            <a:r>
              <a:rPr lang="en-US" altLang="en-US" sz="1200" dirty="0">
                <a:solidFill>
                  <a:srgbClr val="000000"/>
                </a:solidFill>
              </a:rPr>
              <a:t>Creates and</a:t>
            </a:r>
            <a:r>
              <a:rPr lang="en-US" altLang="en-US" sz="1400" dirty="0">
                <a:solidFill>
                  <a:srgbClr val="000000"/>
                </a:solidFill>
              </a:rPr>
              <a:t> </a:t>
            </a:r>
            <a:r>
              <a:rPr lang="en-US" altLang="en-US" sz="1200" dirty="0">
                <a:solidFill>
                  <a:srgbClr val="000000"/>
                </a:solidFill>
              </a:rPr>
              <a:t>passes the laws</a:t>
            </a:r>
            <a:r>
              <a:rPr lang="en-US" altLang="en-US" sz="1400" dirty="0">
                <a:solidFill>
                  <a:srgbClr val="000000"/>
                </a:solidFill>
              </a:rPr>
              <a:t> -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8706" y="4273874"/>
            <a:ext cx="23003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Executive Branch</a:t>
            </a:r>
          </a:p>
          <a:p>
            <a:pPr lvl="0"/>
            <a:r>
              <a:rPr lang="en-US" altLang="en-US" sz="1200" dirty="0">
                <a:solidFill>
                  <a:srgbClr val="000000"/>
                </a:solidFill>
              </a:rPr>
              <a:t>- Carries out the laws -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2543" y="4201164"/>
            <a:ext cx="2743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Judicial Branch</a:t>
            </a:r>
            <a:endParaRPr lang="en-US" altLang="en-US" sz="8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0"/>
            <a:r>
              <a:rPr lang="en-US" altLang="en-US" sz="1200" dirty="0">
                <a:solidFill>
                  <a:srgbClr val="000000"/>
                </a:solidFill>
              </a:rPr>
              <a:t>- Decides if laws are fair -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064" y="5647444"/>
            <a:ext cx="2643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b="1" dirty="0">
                <a:solidFill>
                  <a:srgbClr val="000000"/>
                </a:solidFill>
              </a:rPr>
              <a:t>House of Representatives #1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4535" y="5634148"/>
            <a:ext cx="2605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b="1" dirty="0">
                <a:solidFill>
                  <a:srgbClr val="000000"/>
                </a:solidFill>
              </a:rPr>
              <a:t>House of Representatives #2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4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52800"/>
            <a:ext cx="4495800" cy="1804749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RHODE ISLAND</a:t>
            </a:r>
          </a:p>
          <a:p>
            <a:r>
              <a:rPr lang="en-US" sz="2400" dirty="0" smtClean="0"/>
              <a:t>Small population  </a:t>
            </a:r>
            <a:r>
              <a:rPr lang="en-US" dirty="0" smtClean="0"/>
              <a:t>= 	</a:t>
            </a:r>
            <a:br>
              <a:rPr lang="en-US" dirty="0" smtClean="0"/>
            </a:br>
            <a:r>
              <a:rPr lang="en-US" sz="2400" dirty="0"/>
              <a:t>F</a:t>
            </a:r>
            <a:r>
              <a:rPr lang="en-US" sz="2400" dirty="0" smtClean="0"/>
              <a:t>ew representatives  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en-US" sz="1600" dirty="0"/>
              <a:t>L</a:t>
            </a:r>
            <a:r>
              <a:rPr lang="en-US" sz="1600" dirty="0" smtClean="0"/>
              <a:t>ittle</a:t>
            </a:r>
            <a:r>
              <a:rPr lang="en-US" sz="2400" dirty="0" smtClean="0"/>
              <a:t> power in government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69423" y="3320562"/>
            <a:ext cx="4648200" cy="1940957"/>
          </a:xfrm>
          <a:prstGeom prst="roundRect">
            <a:avLst/>
          </a:prstGeom>
          <a:solidFill>
            <a:srgbClr val="6194C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VIRGINIA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Large population  </a:t>
            </a:r>
            <a:r>
              <a:rPr lang="en-US" dirty="0" smtClean="0">
                <a:solidFill>
                  <a:schemeClr val="accent1"/>
                </a:solidFill>
              </a:rPr>
              <a:t>= 	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Many representatives   </a:t>
            </a:r>
            <a:r>
              <a:rPr lang="en-US" dirty="0" smtClean="0">
                <a:solidFill>
                  <a:schemeClr val="accent1"/>
                </a:solidFill>
              </a:rPr>
              <a:t>=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BIG</a:t>
            </a:r>
            <a:r>
              <a:rPr lang="en-US" sz="2400" dirty="0" smtClean="0">
                <a:solidFill>
                  <a:schemeClr val="accent1"/>
                </a:solidFill>
              </a:rPr>
              <a:t> power in government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3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7677" y="2209800"/>
            <a:ext cx="541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800" b="1" u="sng" dirty="0">
                <a:solidFill>
                  <a:srgbClr val="CD2B0F"/>
                </a:solidFill>
              </a:rPr>
              <a:t>QUESTION</a:t>
            </a:r>
            <a:r>
              <a:rPr lang="en-US" altLang="en-US" sz="2800" dirty="0"/>
              <a:t>: Why would only the most populated states like </a:t>
            </a:r>
            <a:r>
              <a:rPr lang="en-US" altLang="en-US" sz="2800" dirty="0" smtClean="0"/>
              <a:t>the Virginia </a:t>
            </a:r>
            <a:r>
              <a:rPr lang="en-US" altLang="en-US" sz="2800" dirty="0"/>
              <a:t>Plan?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4460632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dirty="0" smtClean="0">
                <a:solidFill>
                  <a:srgbClr val="CD2B0F"/>
                </a:solidFill>
              </a:rPr>
              <a:t>QUESTION</a:t>
            </a:r>
            <a:r>
              <a:rPr lang="en-US" sz="2800" dirty="0" smtClean="0"/>
              <a:t>: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/>
              <a:t>If the Articles of Confederation gave all the power to the states, how is the Virginia Plan different?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327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25" y="4966236"/>
            <a:ext cx="9144000" cy="1723549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Small states objected strongly to the Virginia Plan</a:t>
            </a:r>
            <a:r>
              <a:rPr lang="en-US" alt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.  They </a:t>
            </a:r>
            <a:r>
              <a:rPr lang="en-US" altLang="en-US" sz="24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feared that the large states could easily outvote them in Congress.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In response, supporters of the Virginia Plan said it was only fair for a state with more people to have more representatives.</a:t>
            </a:r>
            <a:endParaRPr lang="en-US" altLang="en-US" sz="2400" b="1" dirty="0">
              <a:solidFill>
                <a:schemeClr val="accent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8489" y="3383013"/>
            <a:ext cx="71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320128" y="3242331"/>
            <a:ext cx="205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Small population.</a:t>
            </a:r>
          </a:p>
          <a:p>
            <a:pPr algn="l"/>
            <a:r>
              <a:rPr lang="en-US" dirty="0" smtClean="0"/>
              <a:t>Less voting power in Congress.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33918" y="3275486"/>
            <a:ext cx="71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108782" y="3195230"/>
            <a:ext cx="2056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Large population.</a:t>
            </a:r>
          </a:p>
          <a:p>
            <a:pPr algn="l"/>
            <a:r>
              <a:rPr lang="en-US" dirty="0" smtClean="0"/>
              <a:t>More voting power in Congress.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36037"/>
            <a:ext cx="9144000" cy="2616101"/>
          </a:xfrm>
          <a:prstGeom prst="rect">
            <a:avLst/>
          </a:prstGeom>
          <a:solidFill>
            <a:srgbClr val="37190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After two weeks of debate, </a:t>
            </a:r>
            <a:r>
              <a:rPr lang="en-US" altLang="en-US" sz="2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skerville Old Face" panose="02020602080505020303" pitchFamily="18" charset="0"/>
              </a:rPr>
              <a:t>William </a:t>
            </a:r>
            <a:r>
              <a:rPr lang="en-US" altLang="en-US" sz="2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skerville Old Face" panose="02020602080505020303" pitchFamily="18" charset="0"/>
              </a:rPr>
              <a:t>Paterson </a:t>
            </a:r>
            <a:r>
              <a:rPr lang="en-US" alt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of </a:t>
            </a:r>
            <a:r>
              <a:rPr lang="en-US" altLang="en-US" sz="24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New </a:t>
            </a:r>
            <a:r>
              <a:rPr lang="en-US" alt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Jersey presented </a:t>
            </a:r>
            <a:r>
              <a:rPr lang="en-US" altLang="en-US" sz="24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a plan that had </a:t>
            </a:r>
            <a:r>
              <a:rPr lang="en-US" alt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the support </a:t>
            </a:r>
            <a:r>
              <a:rPr lang="en-US" altLang="en-US" sz="24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of the small states.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Like the Virginia Plan, the </a:t>
            </a:r>
            <a:r>
              <a:rPr lang="en-US" altLang="en-US" sz="24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New Jersey </a:t>
            </a:r>
            <a:r>
              <a:rPr lang="en-US" altLang="en-US" sz="2400" b="1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Plan </a:t>
            </a:r>
            <a:r>
              <a:rPr lang="en-US" alt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called </a:t>
            </a:r>
            <a:r>
              <a:rPr lang="en-US" altLang="en-US" sz="24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for 3 branches of government, but it </a:t>
            </a:r>
            <a:r>
              <a:rPr lang="en-US" alt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called </a:t>
            </a:r>
            <a:r>
              <a:rPr lang="en-US" altLang="en-US" sz="24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for only one house.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Each state regardless of their population, would have </a:t>
            </a:r>
            <a:r>
              <a:rPr lang="en-US" altLang="en-US" sz="2400" b="1" u="sng" dirty="0">
                <a:solidFill>
                  <a:srgbClr val="FFFF00"/>
                </a:solidFill>
                <a:latin typeface="Baskerville Old Face" panose="02020602080505020303" pitchFamily="18" charset="0"/>
              </a:rPr>
              <a:t>one vote</a:t>
            </a:r>
            <a:r>
              <a:rPr lang="en-US" altLang="en-US" sz="2400" b="1" dirty="0">
                <a:solidFill>
                  <a:srgbClr val="FFFF00"/>
                </a:solidFill>
                <a:latin typeface="Baskerville Old Face" panose="02020602080505020303" pitchFamily="18" charset="0"/>
              </a:rPr>
              <a:t> in the legislature!</a:t>
            </a:r>
          </a:p>
        </p:txBody>
      </p:sp>
    </p:spTree>
    <p:extLst>
      <p:ext uri="{BB962C8B-B14F-4D97-AF65-F5344CB8AC3E}">
        <p14:creationId xmlns:p14="http://schemas.microsoft.com/office/powerpoint/2010/main" val="119212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4461" y="23890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600" b="1" dirty="0">
                <a:solidFill>
                  <a:srgbClr val="000000"/>
                </a:solidFill>
                <a:latin typeface="Georgia" panose="02040502050405020303" pitchFamily="18" charset="0"/>
              </a:rPr>
              <a:t>Federal Government</a:t>
            </a:r>
            <a:endParaRPr lang="en-US" altLang="en-US" sz="36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083" y="4210086"/>
            <a:ext cx="25523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Legislative Branch</a:t>
            </a:r>
          </a:p>
          <a:p>
            <a:r>
              <a:rPr lang="en-US" altLang="en-US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“Congress”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- </a:t>
            </a:r>
            <a:r>
              <a:rPr lang="en-US" altLang="en-US" sz="1200" dirty="0">
                <a:solidFill>
                  <a:srgbClr val="000000"/>
                </a:solidFill>
              </a:rPr>
              <a:t>Creates and</a:t>
            </a:r>
            <a:r>
              <a:rPr lang="en-US" altLang="en-US" sz="1400" dirty="0">
                <a:solidFill>
                  <a:srgbClr val="000000"/>
                </a:solidFill>
              </a:rPr>
              <a:t> </a:t>
            </a:r>
            <a:r>
              <a:rPr lang="en-US" altLang="en-US" sz="1200" dirty="0">
                <a:solidFill>
                  <a:srgbClr val="000000"/>
                </a:solidFill>
              </a:rPr>
              <a:t>passes the laws</a:t>
            </a:r>
            <a:r>
              <a:rPr lang="en-US" altLang="en-US" sz="1400" dirty="0">
                <a:solidFill>
                  <a:srgbClr val="000000"/>
                </a:solidFill>
              </a:rPr>
              <a:t> -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1911" y="4276934"/>
            <a:ext cx="23003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Executive Branch</a:t>
            </a:r>
          </a:p>
          <a:p>
            <a:r>
              <a:rPr lang="en-US" altLang="en-US" sz="1200" dirty="0">
                <a:solidFill>
                  <a:srgbClr val="000000"/>
                </a:solidFill>
              </a:rPr>
              <a:t>- Carries out the laws -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5748" y="4204224"/>
            <a:ext cx="2743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Judicial Branch</a:t>
            </a:r>
            <a:endParaRPr lang="en-US" altLang="en-US" sz="8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US" altLang="en-US" sz="1200" dirty="0">
                <a:solidFill>
                  <a:srgbClr val="000000"/>
                </a:solidFill>
              </a:rPr>
              <a:t>- Decides if laws are fair -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269" y="5650504"/>
            <a:ext cx="2643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0000"/>
                </a:solidFill>
              </a:rPr>
              <a:t>House of Representatives #1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7740" y="5637208"/>
            <a:ext cx="2605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0000"/>
                </a:solidFill>
              </a:rPr>
              <a:t>House of Representatives #2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5776839" y="4937468"/>
            <a:ext cx="3068049" cy="1782717"/>
          </a:xfrm>
          <a:prstGeom prst="lef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6661" y="5506449"/>
            <a:ext cx="2294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Every state, regardless of population, would receive </a:t>
            </a:r>
            <a:r>
              <a:rPr lang="en-US" sz="1400" b="1" dirty="0" smtClean="0">
                <a:solidFill>
                  <a:srgbClr val="FFFF00"/>
                </a:solidFill>
              </a:rPr>
              <a:t>two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representatives.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9" name="Multiply 8"/>
          <p:cNvSpPr/>
          <p:nvPr/>
        </p:nvSpPr>
        <p:spPr bwMode="auto">
          <a:xfrm>
            <a:off x="475091" y="4903598"/>
            <a:ext cx="2362200" cy="1981200"/>
          </a:xfrm>
          <a:prstGeom prst="mathMultiply">
            <a:avLst>
              <a:gd name="adj1" fmla="val 1641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81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52800"/>
            <a:ext cx="4495800" cy="1804749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RHODE ISLAND</a:t>
            </a:r>
          </a:p>
          <a:p>
            <a:r>
              <a:rPr lang="en-US" sz="2400" dirty="0"/>
              <a:t>Small population  = 	</a:t>
            </a:r>
            <a:br>
              <a:rPr lang="en-US" sz="2400" dirty="0"/>
            </a:br>
            <a:r>
              <a:rPr lang="en-US" sz="2400" dirty="0"/>
              <a:t>Two </a:t>
            </a:r>
            <a:r>
              <a:rPr lang="en-US" sz="2400" dirty="0" smtClean="0"/>
              <a:t>representatives  </a:t>
            </a:r>
            <a:r>
              <a:rPr lang="en-US" sz="2400" dirty="0"/>
              <a:t>=</a:t>
            </a: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 VOTE in government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9423" y="3320562"/>
            <a:ext cx="4648200" cy="1804749"/>
          </a:xfrm>
          <a:prstGeom prst="roundRect">
            <a:avLst/>
          </a:prstGeom>
          <a:solidFill>
            <a:srgbClr val="6194C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VIRGINIA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Large population  = 	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Two representatives 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=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 VOTE in government</a:t>
            </a:r>
          </a:p>
        </p:txBody>
      </p:sp>
    </p:spTree>
    <p:extLst>
      <p:ext uri="{BB962C8B-B14F-4D97-AF65-F5344CB8AC3E}">
        <p14:creationId xmlns:p14="http://schemas.microsoft.com/office/powerpoint/2010/main" val="981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783507"/>
              </p:ext>
            </p:extLst>
          </p:nvPr>
        </p:nvGraphicFramePr>
        <p:xfrm>
          <a:off x="311150" y="1752600"/>
          <a:ext cx="8528050" cy="4648200"/>
        </p:xfrm>
        <a:graphic>
          <a:graphicData uri="http://schemas.openxmlformats.org/drawingml/2006/table">
            <a:tbl>
              <a:tblPr/>
              <a:tblGrid>
                <a:gridCol w="8528050"/>
              </a:tblGrid>
              <a:tr h="4648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Bodoni MT Black" panose="02070A03080606020203" pitchFamily="18" charset="0"/>
                          <a:cs typeface="Arial" panose="020B0604020202020204" pitchFamily="34" charset="0"/>
                        </a:rPr>
                        <a:t>VOCABULARY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Unicameral government –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James Madison –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Virginia Plan –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Jersey Plan –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William Paterson –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Roger Sherman –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 Compromise 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DB57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551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69976"/>
            <a:ext cx="9144000" cy="3354765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The New Jersey Plan sounds fair with each state given </a:t>
            </a:r>
            <a:r>
              <a:rPr lang="en-US" sz="2400" b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ONE</a:t>
            </a:r>
            <a:r>
              <a:rPr lang="en-US" sz="24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vote.  </a:t>
            </a:r>
            <a:r>
              <a:rPr 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Right</a:t>
            </a:r>
            <a:r>
              <a:rPr 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? But a </a:t>
            </a:r>
            <a:r>
              <a:rPr lang="en-US" sz="2400" b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unicameral system </a:t>
            </a:r>
            <a:r>
              <a:rPr lang="en-US" sz="24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(one house) </a:t>
            </a:r>
            <a:r>
              <a:rPr 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limits important sectors of society that may not be given a voice in their government. 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I</a:t>
            </a:r>
            <a:r>
              <a:rPr 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n a democratic government the representatives must speak for the people who elected them.  Representatives must give the people a </a:t>
            </a:r>
            <a:r>
              <a:rPr lang="en-US" sz="2400" dirty="0" smtClean="0">
                <a:solidFill>
                  <a:srgbClr val="FFFF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VOICE</a:t>
            </a:r>
            <a:r>
              <a:rPr lang="en-US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!  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Does the New Jersey Plan truly represent the voice of the people if every state only has one vote?</a:t>
            </a:r>
            <a:endParaRPr lang="en-US" sz="2400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ultiply 2"/>
          <p:cNvSpPr/>
          <p:nvPr/>
        </p:nvSpPr>
        <p:spPr bwMode="auto">
          <a:xfrm>
            <a:off x="3477239" y="2177544"/>
            <a:ext cx="1399897" cy="1385056"/>
          </a:xfrm>
          <a:prstGeom prst="mathMultiply">
            <a:avLst>
              <a:gd name="adj1" fmla="val 1641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98093" y="474129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Federal Government</a:t>
            </a:r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7126" y="1493619"/>
            <a:ext cx="177163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050" b="1" dirty="0">
                <a:solidFill>
                  <a:srgbClr val="000000"/>
                </a:solidFill>
                <a:latin typeface="Georgia" panose="02040502050405020303" pitchFamily="18" charset="0"/>
              </a:rPr>
              <a:t>Legislative Branch</a:t>
            </a:r>
          </a:p>
          <a:p>
            <a:pPr lvl="0"/>
            <a:r>
              <a:rPr lang="en-US" altLang="en-US" sz="800" b="1" dirty="0">
                <a:solidFill>
                  <a:srgbClr val="000000"/>
                </a:solidFill>
                <a:latin typeface="Georgia" panose="02040502050405020303" pitchFamily="18" charset="0"/>
              </a:rPr>
              <a:t>“Congress”</a:t>
            </a:r>
          </a:p>
          <a:p>
            <a:pPr lvl="0"/>
            <a:r>
              <a:rPr lang="en-US" altLang="en-US" sz="1000" dirty="0">
                <a:solidFill>
                  <a:srgbClr val="000000"/>
                </a:solidFill>
              </a:rPr>
              <a:t>- </a:t>
            </a:r>
            <a:r>
              <a:rPr lang="en-US" altLang="en-US" sz="900" dirty="0">
                <a:solidFill>
                  <a:srgbClr val="000000"/>
                </a:solidFill>
              </a:rPr>
              <a:t>Creates and</a:t>
            </a:r>
            <a:r>
              <a:rPr lang="en-US" altLang="en-US" sz="1000" dirty="0">
                <a:solidFill>
                  <a:srgbClr val="000000"/>
                </a:solidFill>
              </a:rPr>
              <a:t> </a:t>
            </a:r>
            <a:r>
              <a:rPr lang="en-US" altLang="en-US" sz="900" dirty="0">
                <a:solidFill>
                  <a:srgbClr val="000000"/>
                </a:solidFill>
              </a:rPr>
              <a:t>passes the laws</a:t>
            </a:r>
            <a:r>
              <a:rPr lang="en-US" altLang="en-US" sz="1000" dirty="0">
                <a:solidFill>
                  <a:srgbClr val="000000"/>
                </a:solidFill>
              </a:rPr>
              <a:t> -</a:t>
            </a:r>
            <a:endParaRPr lang="en-US" altLang="en-US" sz="11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6876" y="1527314"/>
            <a:ext cx="1799434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050" b="1" dirty="0">
                <a:solidFill>
                  <a:srgbClr val="000000"/>
                </a:solidFill>
                <a:latin typeface="Georgia" panose="02040502050405020303" pitchFamily="18" charset="0"/>
              </a:rPr>
              <a:t>Executive Branch</a:t>
            </a:r>
          </a:p>
          <a:p>
            <a:pPr lvl="0"/>
            <a:r>
              <a:rPr lang="en-US" altLang="en-US" sz="900" dirty="0">
                <a:solidFill>
                  <a:srgbClr val="000000"/>
                </a:solidFill>
              </a:rPr>
              <a:t>- Carries out the laws -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9482" y="1474368"/>
            <a:ext cx="162412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050" b="1" dirty="0">
                <a:solidFill>
                  <a:srgbClr val="000000"/>
                </a:solidFill>
                <a:latin typeface="Georgia" panose="02040502050405020303" pitchFamily="18" charset="0"/>
              </a:rPr>
              <a:t>Judicial Branch</a:t>
            </a:r>
            <a:endParaRPr lang="en-US" altLang="en-US" sz="3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0"/>
            <a:r>
              <a:rPr lang="en-US" altLang="en-US" sz="900" dirty="0">
                <a:solidFill>
                  <a:srgbClr val="000000"/>
                </a:solidFill>
              </a:rPr>
              <a:t>- Decides if laws are fair -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4861" y="2706195"/>
            <a:ext cx="16017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900" b="1" dirty="0">
                <a:solidFill>
                  <a:srgbClr val="000000"/>
                </a:solidFill>
              </a:rPr>
              <a:t>House of Representatives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6328" y="2706195"/>
            <a:ext cx="16017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900" b="1" dirty="0">
                <a:solidFill>
                  <a:srgbClr val="000000"/>
                </a:solidFill>
              </a:rPr>
              <a:t>House of Representatives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85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4023946"/>
            <a:ext cx="9144000" cy="2834054"/>
          </a:xfrm>
          <a:prstGeom prst="rect">
            <a:avLst/>
          </a:prstGeom>
          <a:solidFill>
            <a:srgbClr val="4138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For awhile no agreement could be reached and tempers flared </a:t>
            </a:r>
            <a:r>
              <a:rPr lang="en-US" altLang="en-US" sz="240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(remember they are sitting in a hot room with wigs and tights on!)</a:t>
            </a:r>
            <a:r>
              <a:rPr lang="en-US" altLang="en-US" sz="240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.  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It seemed the convention would fall apart if the founding fathers didn’t find a plan they all could agreed upon!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Finally </a:t>
            </a:r>
            <a:r>
              <a:rPr lang="en-US" altLang="en-US" sz="2400" b="1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Roger Sherman </a:t>
            </a:r>
            <a:r>
              <a:rPr lang="en-US" altLang="en-US" sz="240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of Connecticut worked out a compromise that he hoped would satisfy both large and small states!!  </a:t>
            </a:r>
          </a:p>
          <a:p>
            <a:endParaRPr lang="en-US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45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Woven mat"/>
          <p:cNvSpPr txBox="1">
            <a:spLocks noChangeArrowheads="1"/>
          </p:cNvSpPr>
          <p:nvPr/>
        </p:nvSpPr>
        <p:spPr bwMode="auto">
          <a:xfrm>
            <a:off x="0" y="3657601"/>
            <a:ext cx="9144000" cy="320039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Sherman’s proposal called for a two-house legislature.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Lower house, known as the House of Representatives, would have members based according to each states population.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Upper house, known as the Senate, would have two members from every state.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On July 16, the delegates narrowly approved Sherman’s plan.  It became known as the </a:t>
            </a:r>
            <a:r>
              <a:rPr lang="en-US" altLang="en-US" sz="2400" b="1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Great Compromise!</a:t>
            </a:r>
          </a:p>
          <a:p>
            <a:pPr>
              <a:lnSpc>
                <a:spcPct val="90000"/>
              </a:lnSpc>
            </a:pPr>
            <a:endParaRPr lang="en-US" altLang="en-US" sz="2800" b="1" dirty="0">
              <a:solidFill>
                <a:srgbClr val="66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24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953" y="5164651"/>
            <a:ext cx="2568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Each state, no matter what the population, would receive </a:t>
            </a:r>
            <a:r>
              <a:rPr lang="en-US" b="1" dirty="0" smtClean="0">
                <a:solidFill>
                  <a:srgbClr val="FFFF00"/>
                </a:solidFill>
              </a:rPr>
              <a:t>two representatives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260" y="5369305"/>
            <a:ext cx="5089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dirty="0">
                <a:solidFill>
                  <a:schemeClr val="accent1"/>
                </a:solidFill>
              </a:rPr>
              <a:t>House of Representatives receives its members based on the </a:t>
            </a:r>
            <a:r>
              <a:rPr lang="en-US" altLang="en-US" b="1" dirty="0">
                <a:solidFill>
                  <a:srgbClr val="FFFF00"/>
                </a:solidFill>
              </a:rPr>
              <a:t>population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</a:rPr>
              <a:t>of each state.  Larger states have more representatives.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0864" y="11019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3600" b="1" dirty="0">
                <a:solidFill>
                  <a:srgbClr val="000000"/>
                </a:solidFill>
                <a:latin typeface="Georgia" panose="02040502050405020303" pitchFamily="18" charset="0"/>
              </a:rPr>
              <a:t>Federal Government</a:t>
            </a:r>
            <a:endParaRPr lang="en-US" altLang="en-US" sz="36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1911" y="299466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Executive Branch</a:t>
            </a:r>
          </a:p>
          <a:p>
            <a:pPr lvl="0"/>
            <a:r>
              <a:rPr lang="en-US" altLang="en-US" sz="1200" dirty="0">
                <a:solidFill>
                  <a:srgbClr val="000000"/>
                </a:solidFill>
              </a:rPr>
              <a:t>- Carries out the laws -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7187" y="2923265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Judicial Branch</a:t>
            </a:r>
            <a:endParaRPr lang="en-US" altLang="en-US" sz="8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0"/>
            <a:r>
              <a:rPr lang="en-US" altLang="en-US" sz="1200" dirty="0">
                <a:solidFill>
                  <a:srgbClr val="000000"/>
                </a:solidFill>
              </a:rPr>
              <a:t>- Decides if laws are fair -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79809" y="2984365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Legislative Branch</a:t>
            </a:r>
          </a:p>
          <a:p>
            <a:pPr lvl="0"/>
            <a:r>
              <a:rPr lang="en-US" altLang="en-US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“Congress”</a:t>
            </a:r>
          </a:p>
          <a:p>
            <a:pPr lvl="0"/>
            <a:r>
              <a:rPr lang="en-US" altLang="en-US" sz="1400" dirty="0">
                <a:solidFill>
                  <a:srgbClr val="000000"/>
                </a:solidFill>
              </a:rPr>
              <a:t>- </a:t>
            </a:r>
            <a:r>
              <a:rPr lang="en-US" altLang="en-US" sz="1200" dirty="0">
                <a:solidFill>
                  <a:srgbClr val="000000"/>
                </a:solidFill>
              </a:rPr>
              <a:t>Creates and</a:t>
            </a:r>
            <a:r>
              <a:rPr lang="en-US" altLang="en-US" sz="1400" dirty="0">
                <a:solidFill>
                  <a:srgbClr val="000000"/>
                </a:solidFill>
              </a:rPr>
              <a:t> </a:t>
            </a:r>
            <a:r>
              <a:rPr lang="en-US" altLang="en-US" sz="1200" dirty="0">
                <a:solidFill>
                  <a:srgbClr val="000000"/>
                </a:solidFill>
              </a:rPr>
              <a:t>passes the laws</a:t>
            </a:r>
            <a:r>
              <a:rPr lang="en-US" altLang="en-US" sz="1400" dirty="0">
                <a:solidFill>
                  <a:srgbClr val="000000"/>
                </a:solidFill>
              </a:rPr>
              <a:t> -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46862" y="431901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Upper House</a:t>
            </a:r>
            <a:b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“The Senate”</a:t>
            </a:r>
            <a:endParaRPr lang="en-US" altLang="en-US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6469" y="441549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400" b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Lower House</a:t>
            </a:r>
            <a:br>
              <a:rPr lang="en-US" altLang="en-US" sz="2400" b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“House of Representatives”</a:t>
            </a:r>
            <a:endParaRPr lang="en-US" altLang="en-US" sz="48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367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86200"/>
            <a:ext cx="2313476" cy="2308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There </a:t>
            </a:r>
            <a:r>
              <a:rPr lang="en-US" dirty="0">
                <a:solidFill>
                  <a:schemeClr val="accent1"/>
                </a:solidFill>
              </a:rPr>
              <a:t>are currently </a:t>
            </a:r>
            <a:r>
              <a:rPr lang="en-US" b="1" dirty="0">
                <a:solidFill>
                  <a:schemeClr val="accent1"/>
                </a:solidFill>
              </a:rPr>
              <a:t>435</a:t>
            </a:r>
            <a:r>
              <a:rPr lang="en-US" dirty="0">
                <a:solidFill>
                  <a:schemeClr val="accent1"/>
                </a:solidFill>
              </a:rPr>
              <a:t> representatives, a number fixed by law since 1911. The most populous state, California, currently has </a:t>
            </a:r>
            <a:r>
              <a:rPr lang="en-US" dirty="0" smtClean="0">
                <a:solidFill>
                  <a:schemeClr val="accent1"/>
                </a:solidFill>
              </a:rPr>
              <a:t>53 </a:t>
            </a:r>
            <a:r>
              <a:rPr lang="en-US" dirty="0">
                <a:solidFill>
                  <a:schemeClr val="accent1"/>
                </a:solidFill>
              </a:rPr>
              <a:t>representatives.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6001" y="3881598"/>
            <a:ext cx="2762982" cy="286232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There are </a:t>
            </a:r>
            <a:r>
              <a:rPr lang="en-US" b="1" dirty="0">
                <a:solidFill>
                  <a:schemeClr val="accent1"/>
                </a:solidFill>
              </a:rPr>
              <a:t>100 Senators</a:t>
            </a:r>
            <a:r>
              <a:rPr lang="en-US" dirty="0">
                <a:solidFill>
                  <a:schemeClr val="accent1"/>
                </a:solidFill>
              </a:rPr>
              <a:t> in the </a:t>
            </a:r>
            <a:r>
              <a:rPr lang="en-US" dirty="0" smtClean="0">
                <a:solidFill>
                  <a:schemeClr val="accent1"/>
                </a:solidFill>
              </a:rPr>
              <a:t>Senate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(50 states x 2 representatives = 100). </a:t>
            </a:r>
            <a:r>
              <a:rPr lang="en-US" dirty="0">
                <a:solidFill>
                  <a:schemeClr val="accent1"/>
                </a:solidFill>
              </a:rPr>
              <a:t>The number of Senators per state remains at two and the total number only changes when a new state is admitted into the union.</a:t>
            </a:r>
          </a:p>
        </p:txBody>
      </p:sp>
    </p:spTree>
    <p:extLst>
      <p:ext uri="{BB962C8B-B14F-4D97-AF65-F5344CB8AC3E}">
        <p14:creationId xmlns:p14="http://schemas.microsoft.com/office/powerpoint/2010/main" val="1830975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985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108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85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79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93432" y="304800"/>
            <a:ext cx="8763000" cy="6019800"/>
          </a:xfrm>
          <a:prstGeom prst="rect">
            <a:avLst/>
          </a:prstGeom>
          <a:solidFill>
            <a:srgbClr val="DABC8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8800" b="1" dirty="0" smtClean="0">
                <a:solidFill>
                  <a:srgbClr val="002060"/>
                </a:solidFill>
              </a:rPr>
              <a:t>And the story continues . . . 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1776, states began forming their own governments and writing their own constitutions.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The Continental Congress began drafting plans for the nation as a whole.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The Continental Congress creates the Articles of Confederation – a weak constitution because it only gave power to the states!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An economic depression hits, states are fighting and the government is too weak to do anything about it!</a:t>
            </a:r>
            <a:endParaRPr lang="en-US" altLang="en-US" sz="24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4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3063268"/>
            <a:ext cx="9144000" cy="3810000"/>
          </a:xfrm>
          <a:prstGeom prst="rect">
            <a:avLst/>
          </a:prstGeom>
          <a:solidFill>
            <a:srgbClr val="5B291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400" dirty="0" smtClean="0">
                <a:ln w="0"/>
                <a:solidFill>
                  <a:schemeClr val="accent1"/>
                </a:solidFill>
                <a:latin typeface="Baskerville Old Face" panose="02020602080505020303" pitchFamily="18" charset="0"/>
              </a:rPr>
              <a:t>The new government (Articles of Confederation) is too weak while the states are too powerful.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>
                <a:ln w="0"/>
                <a:solidFill>
                  <a:schemeClr val="accent1"/>
                </a:solidFill>
                <a:latin typeface="Baskerville Old Face" panose="02020602080505020303" pitchFamily="18" charset="0"/>
              </a:rPr>
              <a:t>States begin fighting with one another and printing their own money.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>
                <a:ln w="0"/>
                <a:solidFill>
                  <a:schemeClr val="accent1"/>
                </a:solidFill>
                <a:latin typeface="Baskerville Old Face" panose="02020602080505020303" pitchFamily="18" charset="0"/>
              </a:rPr>
              <a:t>States begin increasing taxes on their citizens, especially Massachusetts.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>
                <a:ln w="0"/>
                <a:solidFill>
                  <a:schemeClr val="accent1"/>
                </a:solidFill>
                <a:latin typeface="Baskerville Old Face" panose="02020602080505020303" pitchFamily="18" charset="0"/>
              </a:rPr>
              <a:t>Farmers begin losing their farms and an economic depression hits.  The federal government is too weak to do anything about it.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>
                <a:ln w="0"/>
                <a:solidFill>
                  <a:schemeClr val="accent1"/>
                </a:solidFill>
                <a:latin typeface="Baskerville Old Face" panose="02020602080505020303" pitchFamily="18" charset="0"/>
              </a:rPr>
              <a:t>Daniel Shays leads a rebellion of angry farmers.  This becomes a “wake up call” for the country to </a:t>
            </a:r>
            <a:r>
              <a:rPr lang="en-US" altLang="en-US" sz="2400" dirty="0" smtClean="0">
                <a:ln w="0"/>
                <a:solidFill>
                  <a:schemeClr val="accent1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fix the broken government</a:t>
            </a:r>
            <a:r>
              <a:rPr lang="en-US" altLang="en-US" sz="2400" dirty="0" smtClean="0">
                <a:ln w="0"/>
                <a:solidFill>
                  <a:schemeClr val="accent1"/>
                </a:solidFill>
                <a:latin typeface="Baskerville Old Face" panose="02020602080505020303" pitchFamily="18" charset="0"/>
              </a:rPr>
              <a:t>!</a:t>
            </a:r>
          </a:p>
          <a:p>
            <a:endParaRPr lang="en-US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8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34451"/>
            <a:ext cx="9144000" cy="1723549"/>
          </a:xfrm>
          <a:prstGeom prst="rect">
            <a:avLst/>
          </a:prstGeom>
          <a:solidFill>
            <a:srgbClr val="D7B96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404813" indent="-404813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4"/>
                </a:solidFill>
                <a:latin typeface="Baskerville Old Face" panose="02020602080505020303" pitchFamily="18" charset="0"/>
              </a:rPr>
              <a:t>May </a:t>
            </a:r>
            <a:r>
              <a:rPr lang="en-US" altLang="en-US" sz="2400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25, </a:t>
            </a:r>
            <a:r>
              <a:rPr lang="en-US" altLang="en-US" sz="2400" dirty="0" smtClean="0">
                <a:solidFill>
                  <a:schemeClr val="accent4"/>
                </a:solidFill>
                <a:latin typeface="Baskerville Old Face" panose="02020602080505020303" pitchFamily="18" charset="0"/>
              </a:rPr>
              <a:t>1787, (eleven </a:t>
            </a:r>
            <a:r>
              <a:rPr lang="en-US" altLang="en-US" sz="2400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years after the signing of the Declaration of Independence) the Continental Congress met again in </a:t>
            </a:r>
            <a:r>
              <a:rPr lang="en-US" altLang="en-US" sz="2400" dirty="0" smtClean="0">
                <a:solidFill>
                  <a:schemeClr val="accent4"/>
                </a:solidFill>
                <a:latin typeface="Baskerville Old Face" panose="02020602080505020303" pitchFamily="18" charset="0"/>
              </a:rPr>
              <a:t>Philadelphia </a:t>
            </a:r>
            <a:r>
              <a:rPr lang="en-US" altLang="en-US" sz="2400" b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to revise the Articles of Confederation.</a:t>
            </a:r>
          </a:p>
          <a:p>
            <a:pPr marL="404813" indent="-404813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4"/>
                </a:solidFill>
                <a:latin typeface="Baskerville Old Face" panose="02020602080505020303" pitchFamily="18" charset="0"/>
              </a:rPr>
              <a:t>Every </a:t>
            </a:r>
            <a:r>
              <a:rPr lang="en-US" altLang="en-US" sz="2400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state except Rhode Island sends delegates.</a:t>
            </a:r>
          </a:p>
        </p:txBody>
      </p:sp>
    </p:spTree>
    <p:extLst>
      <p:ext uri="{BB962C8B-B14F-4D97-AF65-F5344CB8AC3E}">
        <p14:creationId xmlns:p14="http://schemas.microsoft.com/office/powerpoint/2010/main" val="202062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196405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2400" dirty="0" smtClean="0">
                <a:ln w="0"/>
                <a:latin typeface="Baskerville Old Face" panose="02020602080505020303" pitchFamily="18" charset="0"/>
              </a:rPr>
              <a:t>At </a:t>
            </a:r>
            <a:r>
              <a:rPr lang="en-US" altLang="en-US" sz="2400" dirty="0">
                <a:ln w="0"/>
                <a:latin typeface="Baskerville Old Face" panose="02020602080505020303" pitchFamily="18" charset="0"/>
              </a:rPr>
              <a:t>age 81 Ben Franklin was the oldest delegate!  He was wise in the ways of government and human nature.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214" y="474666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2400" dirty="0" smtClean="0">
                <a:solidFill>
                  <a:schemeClr val="accent4"/>
                </a:solidFill>
                <a:latin typeface="Baskerville Old Face" panose="02020602080505020303" pitchFamily="18" charset="0"/>
              </a:rPr>
              <a:t>George </a:t>
            </a:r>
            <a:r>
              <a:rPr lang="en-US" altLang="en-US" sz="2400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Washington was so well respected that the delegates at once elected him president of the Convention.</a:t>
            </a:r>
          </a:p>
        </p:txBody>
      </p:sp>
    </p:spTree>
    <p:extLst>
      <p:ext uri="{BB962C8B-B14F-4D97-AF65-F5344CB8AC3E}">
        <p14:creationId xmlns:p14="http://schemas.microsoft.com/office/powerpoint/2010/main" val="277691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012307" y="1586918"/>
            <a:ext cx="5029200" cy="4844562"/>
          </a:xfrm>
          <a:prstGeom prst="rect">
            <a:avLst/>
          </a:prstGeom>
          <a:solidFill>
            <a:srgbClr val="EADC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</a:pPr>
            <a:r>
              <a:rPr lang="en-US" altLang="en-US" sz="2400" smtClean="0">
                <a:solidFill>
                  <a:schemeClr val="accent4"/>
                </a:solidFill>
                <a:latin typeface="Baskerville Old Face" panose="02020602080505020303" pitchFamily="18" charset="0"/>
              </a:rPr>
              <a:t>The young </a:t>
            </a:r>
            <a:r>
              <a:rPr lang="en-US" altLang="en-US" sz="2400" b="1" smtClean="0">
                <a:solidFill>
                  <a:schemeClr val="accent4"/>
                </a:solidFill>
                <a:latin typeface="Baskerville Old Face" panose="02020602080505020303" pitchFamily="18" charset="0"/>
              </a:rPr>
              <a:t>James Madison </a:t>
            </a:r>
            <a:r>
              <a:rPr lang="en-US" altLang="en-US" sz="2400" smtClean="0">
                <a:solidFill>
                  <a:schemeClr val="accent4"/>
                </a:solidFill>
                <a:latin typeface="Baskerville Old Face" panose="02020602080505020303" pitchFamily="18" charset="0"/>
              </a:rPr>
              <a:t>of Virginia was perhaps the best prepared delegate to the Constitutional convention.  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400" smtClean="0">
                <a:solidFill>
                  <a:schemeClr val="accent4"/>
                </a:solidFill>
                <a:latin typeface="Baskerville Old Face" panose="02020602080505020303" pitchFamily="18" charset="0"/>
              </a:rPr>
              <a:t>For months James Madison had secluded himself on his father’s plantation.  There he read many books on history, politics, and commerce (trade).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en-US" sz="2400" smtClean="0">
                <a:solidFill>
                  <a:schemeClr val="accent4"/>
                </a:solidFill>
                <a:latin typeface="Baskerville Old Face" panose="02020602080505020303" pitchFamily="18" charset="0"/>
              </a:rPr>
              <a:t>He arrived in Philadelphia with a case bulging with volumes of research.</a:t>
            </a:r>
            <a:endParaRPr lang="en-US" altLang="en-US" sz="2400" dirty="0">
              <a:solidFill>
                <a:schemeClr val="accent4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0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2400" y="2021687"/>
            <a:ext cx="5029200" cy="4038600"/>
          </a:xfrm>
          <a:prstGeom prst="rect">
            <a:avLst/>
          </a:prstGeom>
          <a:solidFill>
            <a:srgbClr val="EADCB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400" smtClean="0">
                <a:latin typeface="Baskerville Old Face" panose="02020602080505020303" pitchFamily="18" charset="0"/>
              </a:rPr>
              <a:t>Alexander Hamilton was another young delegate. 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latin typeface="Baskerville Old Face" panose="02020602080505020303" pitchFamily="18" charset="0"/>
              </a:rPr>
              <a:t>During the Revolution, Hamilton served for a time as Washington’s private secretary.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latin typeface="Baskerville Old Face" panose="02020602080505020303" pitchFamily="18" charset="0"/>
              </a:rPr>
              <a:t>Hamilton despised (hated) the Articles of Confederation!</a:t>
            </a:r>
          </a:p>
          <a:p>
            <a:pPr>
              <a:spcBef>
                <a:spcPts val="1200"/>
              </a:spcBef>
            </a:pPr>
            <a:r>
              <a:rPr lang="en-US" altLang="en-US" sz="2400" smtClean="0">
                <a:latin typeface="Baskerville Old Face" panose="02020602080505020303" pitchFamily="18" charset="0"/>
              </a:rPr>
              <a:t>He believed the government needed a strong national government!</a:t>
            </a:r>
            <a:endParaRPr lang="en-US" altLang="en-US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4517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9929</TotalTime>
  <Words>1174</Words>
  <Application>Microsoft Office PowerPoint</Application>
  <PresentationFormat>On-screen Show (4:3)</PresentationFormat>
  <Paragraphs>122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Aharoni</vt:lpstr>
      <vt:lpstr>Arial</vt:lpstr>
      <vt:lpstr>Baskerville Old Face</vt:lpstr>
      <vt:lpstr>Bodoni MT Black</vt:lpstr>
      <vt:lpstr>Calibri</vt:lpstr>
      <vt:lpstr>Comic Sans MS</vt:lpstr>
      <vt:lpstr>Georgia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Pamela</dc:creator>
  <cp:lastModifiedBy>Turnbo, Melissa</cp:lastModifiedBy>
  <cp:revision>183</cp:revision>
  <dcterms:created xsi:type="dcterms:W3CDTF">2008-02-15T18:50:46Z</dcterms:created>
  <dcterms:modified xsi:type="dcterms:W3CDTF">2016-11-28T15:05:34Z</dcterms:modified>
</cp:coreProperties>
</file>